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4"/>
    <p:restoredTop sz="94674"/>
  </p:normalViewPr>
  <p:slideViewPr>
    <p:cSldViewPr snapToGrid="0" snapToObjects="1">
      <p:cViewPr>
        <p:scale>
          <a:sx n="150" d="100"/>
          <a:sy n="150" d="100"/>
        </p:scale>
        <p:origin x="144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6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1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4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1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51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25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90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57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65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63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1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9D63-827B-2748-8C62-F62DF83B81BE}" type="datetimeFigureOut">
              <a:rPr kumimoji="1" lang="zh-CN" altLang="en-US" smtClean="0"/>
              <a:t>2019/9/16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82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juanbei/AutomataCla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形式语言与自动机（一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代立云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dailiyun@swu.edu.cn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1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Product automaton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1" y="1690688"/>
            <a:ext cx="7411844" cy="4351338"/>
          </a:xfrm>
        </p:spPr>
      </p:pic>
    </p:spTree>
    <p:extLst>
      <p:ext uri="{BB962C8B-B14F-4D97-AF65-F5344CB8AC3E}">
        <p14:creationId xmlns:p14="http://schemas.microsoft.com/office/powerpoint/2010/main" val="145762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951" y="34282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Using the Product Automaton to Validate the Protocol 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736414"/>
            <a:ext cx="7160626" cy="4471097"/>
          </a:xfrm>
        </p:spPr>
      </p:pic>
    </p:spTree>
    <p:extLst>
      <p:ext uri="{BB962C8B-B14F-4D97-AF65-F5344CB8AC3E}">
        <p14:creationId xmlns:p14="http://schemas.microsoft.com/office/powerpoint/2010/main" val="120956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Deterministic Finite Automata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 </a:t>
            </a:r>
            <a:r>
              <a:rPr kumimoji="1" lang="en-US" altLang="zh-CN" dirty="0" smtClean="0"/>
              <a:t>Deterministic Finite Automata (DFA) including 5-tuple</a:t>
            </a:r>
          </a:p>
          <a:p>
            <a:endParaRPr kumimoji="1" lang="en-US" altLang="zh-CN" dirty="0"/>
          </a:p>
          <a:p>
            <a:pPr lvl="1"/>
            <a:r>
              <a:rPr kumimoji="1" lang="en-US" altLang="zh-CN" dirty="0" smtClean="0"/>
              <a:t>A finite set of states, often denoted Q.</a:t>
            </a:r>
          </a:p>
          <a:p>
            <a:pPr lvl="1"/>
            <a:r>
              <a:rPr kumimoji="1" lang="en-US" altLang="zh-CN" dirty="0" smtClean="0"/>
              <a:t>A finite set of input symbols, often denote</a:t>
            </a:r>
          </a:p>
          <a:p>
            <a:pPr lvl="1"/>
            <a:r>
              <a:rPr kumimoji="1" lang="en-US" altLang="zh-CN" dirty="0" smtClean="0"/>
              <a:t>A transition function that takes as arguments a state and an input symbol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smtClean="0"/>
              <a:t>A start state, one of the states in Q.</a:t>
            </a:r>
          </a:p>
          <a:p>
            <a:pPr lvl="1"/>
            <a:r>
              <a:rPr kumimoji="1" lang="en-US" altLang="zh-CN" dirty="0" smtClean="0"/>
              <a:t>A set of final or accepting state F. The set F is a subset of Q.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" y="2286001"/>
            <a:ext cx="3200400" cy="55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67" y="3217332"/>
            <a:ext cx="258233" cy="337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3915833"/>
            <a:ext cx="1473200" cy="4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Simpler Notations for DFA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Transition Diagrams</a:t>
            </a:r>
          </a:p>
          <a:p>
            <a:endParaRPr lang="en-US" altLang="zh-CN" dirty="0"/>
          </a:p>
          <a:p>
            <a:endParaRPr lang="en-US" altLang="zh-CN" dirty="0" smtClean="0">
              <a:effectLst/>
            </a:endParaRPr>
          </a:p>
          <a:p>
            <a:endParaRPr lang="en-US" altLang="zh-CN" dirty="0"/>
          </a:p>
          <a:p>
            <a:r>
              <a:rPr lang="en-US" altLang="zh-CN" dirty="0" smtClean="0">
                <a:effectLst/>
              </a:rPr>
              <a:t>Transition Tables </a:t>
            </a:r>
            <a:br>
              <a:rPr lang="en-US" altLang="zh-CN" dirty="0" smtClean="0">
                <a:effectLst/>
              </a:rPr>
            </a:b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" y="2368021"/>
            <a:ext cx="6646334" cy="1196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33" y="4351865"/>
            <a:ext cx="4470400" cy="16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6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515534"/>
            <a:ext cx="9076267" cy="1305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58" y="3134483"/>
            <a:ext cx="6432550" cy="215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5545669"/>
            <a:ext cx="6340475" cy="5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The Language of a DFA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470"/>
            <a:ext cx="8669867" cy="3148930"/>
          </a:xfrm>
        </p:spPr>
      </p:pic>
    </p:spTree>
    <p:extLst>
      <p:ext uri="{BB962C8B-B14F-4D97-AF65-F5344CB8AC3E}">
        <p14:creationId xmlns:p14="http://schemas.microsoft.com/office/powerpoint/2010/main" val="5118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Exercise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4095220"/>
            <a:ext cx="8229600" cy="238177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1625069"/>
            <a:ext cx="8187267" cy="23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Nondeterministic Finite </a:t>
            </a:r>
            <a:r>
              <a:rPr lang="en-US" altLang="zh-CN" dirty="0" smtClean="0">
                <a:effectLst/>
              </a:rPr>
              <a:t>Automata</a:t>
            </a:r>
            <a:r>
              <a:rPr lang="zh-CN" altLang="en-US" dirty="0" smtClean="0">
                <a:effectLst/>
              </a:rPr>
              <a:t>（</a:t>
            </a:r>
            <a:r>
              <a:rPr lang="en-US" altLang="zh-CN" dirty="0" smtClean="0">
                <a:effectLst/>
              </a:rPr>
              <a:t>NFA</a:t>
            </a:r>
            <a:r>
              <a:rPr lang="zh-CN" altLang="en-US" dirty="0" smtClean="0">
                <a:effectLst/>
              </a:rPr>
              <a:t>）</a:t>
            </a:r>
            <a:r>
              <a:rPr lang="en-US" altLang="zh-CN" dirty="0" smtClean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5" y="1961621"/>
            <a:ext cx="7230536" cy="1888811"/>
          </a:xfrm>
        </p:spPr>
      </p:pic>
      <p:sp>
        <p:nvSpPr>
          <p:cNvPr id="5" name="文本框 4"/>
          <p:cNvSpPr txBox="1"/>
          <p:nvPr/>
        </p:nvSpPr>
        <p:spPr>
          <a:xfrm>
            <a:off x="973664" y="177695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Example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5" y="3926632"/>
            <a:ext cx="7349068" cy="23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2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Definition of Nondeterministic Finite Automata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1690688"/>
            <a:ext cx="4798568" cy="136577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2666"/>
            <a:ext cx="9008533" cy="32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" y="1825625"/>
            <a:ext cx="8566423" cy="3643842"/>
          </a:xfrm>
        </p:spPr>
      </p:pic>
    </p:spTree>
    <p:extLst>
      <p:ext uri="{BB962C8B-B14F-4D97-AF65-F5344CB8AC3E}">
        <p14:creationId xmlns:p14="http://schemas.microsoft.com/office/powerpoint/2010/main" val="146246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课程主页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https://github.com/djuanbei/AutomataClass</a:t>
            </a:r>
            <a:endParaRPr lang="en-US" altLang="zh-CN" dirty="0" smtClean="0"/>
          </a:p>
          <a:p>
            <a:r>
              <a:rPr kumimoji="1" lang="zh-CN" altLang="en-US" dirty="0" smtClean="0"/>
              <a:t>助教 吴桂森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66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Language of an NFA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90688"/>
            <a:ext cx="6121400" cy="87889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69582"/>
            <a:ext cx="9685867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Equivalence of DFA and NFA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534"/>
            <a:ext cx="8161866" cy="130579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856097"/>
            <a:ext cx="5384800" cy="318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68134"/>
            <a:ext cx="4978401" cy="321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83002"/>
            <a:ext cx="6781800" cy="11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9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Exercise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5761"/>
            <a:ext cx="6299200" cy="187943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829366"/>
            <a:ext cx="6223000" cy="23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0" y="1554692"/>
            <a:ext cx="5518100" cy="4351338"/>
          </a:xfrm>
        </p:spPr>
      </p:pic>
    </p:spTree>
    <p:extLst>
      <p:ext uri="{BB962C8B-B14F-4D97-AF65-F5344CB8AC3E}">
        <p14:creationId xmlns:p14="http://schemas.microsoft.com/office/powerpoint/2010/main" val="578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Non-deterministic finite automata with </a:t>
            </a:r>
            <a:r>
              <a:rPr lang="en-US" altLang="zh-CN" dirty="0" err="1"/>
              <a:t>ε</a:t>
            </a:r>
            <a:r>
              <a:rPr lang="en-US" altLang="zh-CN" dirty="0"/>
              <a:t>-transitions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5367"/>
            <a:ext cx="9406467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 err="1"/>
              <a:t>NFA</a:t>
            </a:r>
            <a:r>
              <a:rPr lang="en-US" altLang="zh-CN" dirty="0" err="1"/>
              <a:t>ε</a:t>
            </a:r>
            <a:r>
              <a:rPr lang="en-US" altLang="zh-CN" i="1" dirty="0" err="1"/>
              <a:t>toNFA</a:t>
            </a:r>
            <a:r>
              <a:rPr lang="en-US" altLang="zh-CN" i="1" dirty="0"/>
              <a:t/>
            </a:r>
            <a:br>
              <a:rPr lang="en-US" altLang="zh-CN" i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8" y="1329266"/>
            <a:ext cx="6595534" cy="45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有限自动机的基本理论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正则表达式的基本理论</a:t>
            </a:r>
          </a:p>
          <a:p>
            <a:pPr lvl="0"/>
            <a:r>
              <a:rPr lang="zh-CN" altLang="zh-CN" dirty="0" smtClean="0"/>
              <a:t>能</a:t>
            </a:r>
            <a:r>
              <a:rPr lang="zh-CN" altLang="zh-CN" dirty="0"/>
              <a:t>实现有限自动机和正则表达式的基本算法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上下文无关语言的基本结论和实现下文无关语言的基本算法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图灵可计算模型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P/NP</a:t>
            </a:r>
            <a:r>
              <a:rPr lang="zh-CN" altLang="zh-CN" dirty="0"/>
              <a:t>问题的概念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SAT</a:t>
            </a:r>
            <a:r>
              <a:rPr lang="zh-CN" altLang="zh-CN" dirty="0"/>
              <a:t>问题求解算法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54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考核方式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平时</a:t>
            </a:r>
            <a:r>
              <a:rPr lang="zh-CN" altLang="zh-CN" dirty="0"/>
              <a:t>成绩（</a:t>
            </a:r>
            <a:r>
              <a:rPr lang="en-US" altLang="zh-CN" dirty="0">
                <a:solidFill>
                  <a:srgbClr val="FF0000"/>
                </a:solidFill>
              </a:rPr>
              <a:t>30%</a:t>
            </a:r>
            <a:r>
              <a:rPr lang="zh-CN" altLang="zh-CN" dirty="0"/>
              <a:t>）：</a:t>
            </a:r>
          </a:p>
          <a:p>
            <a:pPr lvl="1"/>
            <a:r>
              <a:rPr lang="zh-CN" altLang="zh-CN" dirty="0"/>
              <a:t>课堂考勤 （</a:t>
            </a:r>
            <a:r>
              <a:rPr lang="en-US" altLang="zh-CN" dirty="0"/>
              <a:t>10%</a:t>
            </a:r>
            <a:r>
              <a:rPr lang="zh-CN" altLang="zh-CN" dirty="0"/>
              <a:t>）基本分</a:t>
            </a:r>
            <a:r>
              <a:rPr lang="en-US" altLang="zh-CN" dirty="0"/>
              <a:t>10%</a:t>
            </a:r>
            <a:r>
              <a:rPr lang="zh-CN" altLang="zh-CN" dirty="0"/>
              <a:t>，采用</a:t>
            </a:r>
            <a:r>
              <a:rPr lang="zh-CN" altLang="zh-CN" dirty="0">
                <a:solidFill>
                  <a:srgbClr val="FF0000"/>
                </a:solidFill>
              </a:rPr>
              <a:t>扣分制</a:t>
            </a:r>
            <a:r>
              <a:rPr lang="zh-CN" altLang="zh-CN" dirty="0"/>
              <a:t>：一次缺勤扣</a:t>
            </a:r>
            <a:r>
              <a:rPr lang="en-US" altLang="zh-CN" dirty="0"/>
              <a:t> 2% </a:t>
            </a:r>
            <a:r>
              <a:rPr lang="zh-CN" altLang="zh-CN" dirty="0"/>
              <a:t>直到扣满</a:t>
            </a:r>
            <a:r>
              <a:rPr lang="en-US" altLang="zh-CN" dirty="0"/>
              <a:t>10%.</a:t>
            </a:r>
            <a:endParaRPr lang="zh-CN" altLang="zh-CN" dirty="0"/>
          </a:p>
          <a:p>
            <a:pPr lvl="1"/>
            <a:r>
              <a:rPr lang="zh-CN" altLang="zh-CN" dirty="0"/>
              <a:t>讨论表现 （</a:t>
            </a:r>
            <a:r>
              <a:rPr lang="en-US" altLang="zh-CN" dirty="0"/>
              <a:t>20%</a:t>
            </a:r>
            <a:r>
              <a:rPr lang="zh-CN" altLang="zh-CN" dirty="0"/>
              <a:t>）采用</a:t>
            </a:r>
            <a:r>
              <a:rPr lang="zh-CN" altLang="zh-CN" dirty="0">
                <a:solidFill>
                  <a:srgbClr val="FF0000"/>
                </a:solidFill>
              </a:rPr>
              <a:t>加分制</a:t>
            </a:r>
            <a:r>
              <a:rPr lang="zh-CN" altLang="zh-CN" dirty="0"/>
              <a:t>： 提一个问题加</a:t>
            </a:r>
            <a:r>
              <a:rPr lang="en-US" altLang="zh-CN" dirty="0"/>
              <a:t>2%</a:t>
            </a:r>
            <a:r>
              <a:rPr lang="zh-CN" altLang="zh-CN" dirty="0"/>
              <a:t>直到满</a:t>
            </a:r>
            <a:r>
              <a:rPr lang="en-US" altLang="zh-CN" dirty="0"/>
              <a:t> 10%, </a:t>
            </a:r>
            <a:r>
              <a:rPr lang="zh-CN" altLang="zh-CN" dirty="0"/>
              <a:t>回答一个问题加</a:t>
            </a:r>
            <a:r>
              <a:rPr lang="en-US" altLang="zh-CN" dirty="0"/>
              <a:t> 2% </a:t>
            </a:r>
            <a:r>
              <a:rPr lang="zh-CN" altLang="zh-CN" dirty="0" smtClean="0"/>
              <a:t>直到</a:t>
            </a:r>
            <a:r>
              <a:rPr lang="zh-CN" altLang="zh-CN" dirty="0"/>
              <a:t>满</a:t>
            </a:r>
            <a:r>
              <a:rPr lang="en-US" altLang="zh-CN" dirty="0"/>
              <a:t> 10</a:t>
            </a:r>
            <a:r>
              <a:rPr lang="en-US" altLang="zh-CN" dirty="0" smtClean="0"/>
              <a:t>%.</a:t>
            </a:r>
            <a:endParaRPr lang="zh-CN" altLang="zh-CN" dirty="0"/>
          </a:p>
          <a:p>
            <a:r>
              <a:rPr lang="zh-CN" altLang="zh-CN" dirty="0"/>
              <a:t>大作业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70</a:t>
            </a:r>
            <a:r>
              <a:rPr lang="en-US" altLang="zh-CN" dirty="0" smtClean="0">
                <a:solidFill>
                  <a:srgbClr val="FF0000"/>
                </a:solidFill>
              </a:rPr>
              <a:t>%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pPr lvl="1"/>
            <a:r>
              <a:rPr lang="en-US" altLang="zh-CN" dirty="0"/>
              <a:t>UNIX</a:t>
            </a:r>
            <a:r>
              <a:rPr lang="zh-CN" altLang="zh-CN" dirty="0"/>
              <a:t>正则匹配程序 （</a:t>
            </a:r>
            <a:r>
              <a:rPr lang="en-US" altLang="zh-CN" dirty="0"/>
              <a:t>20%</a:t>
            </a:r>
            <a:r>
              <a:rPr lang="zh-CN" altLang="zh-CN" dirty="0"/>
              <a:t>）</a:t>
            </a:r>
          </a:p>
          <a:p>
            <a:pPr lvl="1"/>
            <a:r>
              <a:rPr lang="en-US" altLang="zh-CN" dirty="0"/>
              <a:t>XML</a:t>
            </a:r>
            <a:r>
              <a:rPr lang="zh-CN" altLang="zh-CN" dirty="0"/>
              <a:t>语言解析程序</a:t>
            </a:r>
            <a:r>
              <a:rPr lang="en-US" altLang="zh-CN" dirty="0"/>
              <a:t>  (20%)</a:t>
            </a:r>
            <a:endParaRPr lang="zh-CN" altLang="zh-CN" dirty="0"/>
          </a:p>
          <a:p>
            <a:pPr lvl="1"/>
            <a:r>
              <a:rPr lang="en-US" altLang="zh-CN" dirty="0"/>
              <a:t>SAT</a:t>
            </a:r>
            <a:r>
              <a:rPr lang="zh-CN" altLang="zh-CN" dirty="0"/>
              <a:t>求解器</a:t>
            </a:r>
            <a:r>
              <a:rPr lang="en-US" altLang="zh-CN" dirty="0"/>
              <a:t>  (30%)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06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" y="270711"/>
            <a:ext cx="10593051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On/Off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switch example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dirty="0" smtClean="0"/>
              <a:t>Modeling recognition of the word “then”</a:t>
            </a: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238932" y="1881115"/>
            <a:ext cx="4302902" cy="1925168"/>
            <a:chOff x="2610853" y="1456293"/>
            <a:chExt cx="4561806" cy="2161938"/>
          </a:xfrm>
        </p:grpSpPr>
        <p:sp>
          <p:nvSpPr>
            <p:cNvPr id="5" name="椭圆 4"/>
            <p:cNvSpPr/>
            <p:nvPr/>
          </p:nvSpPr>
          <p:spPr>
            <a:xfrm>
              <a:off x="3585410" y="2418346"/>
              <a:ext cx="667754" cy="613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off</a:t>
              </a:r>
              <a:endParaRPr kumimoji="1"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5656847" y="2418346"/>
              <a:ext cx="667754" cy="613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on</a:t>
              </a:r>
              <a:endParaRPr kumimoji="1" lang="zh-CN" altLang="en-US" dirty="0"/>
            </a:p>
          </p:txBody>
        </p:sp>
        <p:cxnSp>
          <p:nvCxnSpPr>
            <p:cNvPr id="8" name="曲线连接符 7"/>
            <p:cNvCxnSpPr>
              <a:stCxn id="5" idx="0"/>
            </p:cNvCxnSpPr>
            <p:nvPr/>
          </p:nvCxnSpPr>
          <p:spPr>
            <a:xfrm rot="5400000" flipH="1" flipV="1">
              <a:off x="4955005" y="1382628"/>
              <a:ext cx="12700" cy="2071437"/>
            </a:xfrm>
            <a:prstGeom prst="curvedConnector4">
              <a:avLst>
                <a:gd name="adj1" fmla="val 2178937"/>
                <a:gd name="adj2" fmla="val 9900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31777" y="1804736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Push</a:t>
              </a:r>
              <a:endParaRPr kumimoji="1" lang="zh-CN" altLang="en-US" dirty="0"/>
            </a:p>
          </p:txBody>
        </p:sp>
        <p:cxnSp>
          <p:nvCxnSpPr>
            <p:cNvPr id="19" name="直线箭头连接符 18"/>
            <p:cNvCxnSpPr>
              <a:endCxn id="5" idx="2"/>
            </p:cNvCxnSpPr>
            <p:nvPr/>
          </p:nvCxnSpPr>
          <p:spPr>
            <a:xfrm>
              <a:off x="2610853" y="2714707"/>
              <a:ext cx="974557" cy="10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788431" y="2345375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Start</a:t>
              </a:r>
              <a:endParaRPr kumimoji="1" lang="zh-CN" altLang="en-US" dirty="0"/>
            </a:p>
          </p:txBody>
        </p:sp>
        <p:cxnSp>
          <p:nvCxnSpPr>
            <p:cNvPr id="23" name="曲线连接符 22"/>
            <p:cNvCxnSpPr>
              <a:stCxn id="6" idx="4"/>
              <a:endCxn id="5" idx="4"/>
            </p:cNvCxnSpPr>
            <p:nvPr/>
          </p:nvCxnSpPr>
          <p:spPr>
            <a:xfrm rot="5400000">
              <a:off x="4955006" y="1996239"/>
              <a:ext cx="12700" cy="207143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664909" y="324889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Push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1311" y="1456293"/>
              <a:ext cx="7889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action</a:t>
              </a:r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11901" y="2656275"/>
              <a:ext cx="66075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</p:grpSp>
      <p:cxnSp>
        <p:nvCxnSpPr>
          <p:cNvPr id="59" name="直线箭头连接符 58"/>
          <p:cNvCxnSpPr/>
          <p:nvPr/>
        </p:nvCxnSpPr>
        <p:spPr>
          <a:xfrm flipH="1">
            <a:off x="6653561" y="2209999"/>
            <a:ext cx="274534" cy="1458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 flipH="1" flipV="1">
            <a:off x="7739079" y="3011011"/>
            <a:ext cx="179498" cy="1031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 77"/>
          <p:cNvGrpSpPr/>
          <p:nvPr/>
        </p:nvGrpSpPr>
        <p:grpSpPr>
          <a:xfrm>
            <a:off x="1126706" y="4693209"/>
            <a:ext cx="7065420" cy="1539244"/>
            <a:chOff x="1134140" y="5042726"/>
            <a:chExt cx="7065420" cy="1539244"/>
          </a:xfrm>
        </p:grpSpPr>
        <p:sp>
          <p:nvSpPr>
            <p:cNvPr id="29" name="椭圆 28"/>
            <p:cNvSpPr/>
            <p:nvPr/>
          </p:nvSpPr>
          <p:spPr>
            <a:xfrm>
              <a:off x="2051825" y="5144429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/>
            <p:cNvCxnSpPr>
              <a:endCxn id="29" idx="2"/>
            </p:cNvCxnSpPr>
            <p:nvPr/>
          </p:nvCxnSpPr>
          <p:spPr>
            <a:xfrm>
              <a:off x="1234068" y="5412058"/>
              <a:ext cx="8177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134140" y="5083174"/>
              <a:ext cx="608137" cy="328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Start</a:t>
              </a:r>
              <a:endParaRPr kumimoji="1" lang="zh-CN" altLang="en-US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3268138" y="5144429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t</a:t>
              </a:r>
              <a:endParaRPr kumimoji="1" lang="zh-CN" altLang="en-US" dirty="0"/>
            </a:p>
          </p:txBody>
        </p:sp>
        <p:cxnSp>
          <p:nvCxnSpPr>
            <p:cNvPr id="36" name="直线箭头连接符 35"/>
            <p:cNvCxnSpPr>
              <a:stCxn id="29" idx="6"/>
              <a:endCxn id="34" idx="2"/>
            </p:cNvCxnSpPr>
            <p:nvPr/>
          </p:nvCxnSpPr>
          <p:spPr>
            <a:xfrm>
              <a:off x="2661425" y="5412059"/>
              <a:ext cx="6067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765368" y="5042726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t</a:t>
              </a:r>
              <a:endParaRPr kumimoji="1"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4484451" y="5144428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th</a:t>
              </a:r>
              <a:endParaRPr kumimoji="1" lang="zh-CN" altLang="en-US" dirty="0"/>
            </a:p>
          </p:txBody>
        </p:sp>
        <p:cxnSp>
          <p:nvCxnSpPr>
            <p:cNvPr id="40" name="直线箭头连接符 39"/>
            <p:cNvCxnSpPr>
              <a:stCxn id="34" idx="6"/>
              <a:endCxn id="39" idx="2"/>
            </p:cNvCxnSpPr>
            <p:nvPr/>
          </p:nvCxnSpPr>
          <p:spPr>
            <a:xfrm flipV="1">
              <a:off x="3877738" y="5412058"/>
              <a:ext cx="6067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046863" y="50831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h</a:t>
              </a:r>
              <a:endParaRPr kumimoji="1"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61740" y="5144427"/>
              <a:ext cx="710197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the</a:t>
              </a:r>
              <a:endParaRPr kumimoji="1" lang="zh-CN" altLang="en-US" dirty="0"/>
            </a:p>
          </p:txBody>
        </p:sp>
        <p:cxnSp>
          <p:nvCxnSpPr>
            <p:cNvPr id="46" name="直线箭头连接符 45"/>
            <p:cNvCxnSpPr>
              <a:stCxn id="39" idx="6"/>
              <a:endCxn id="45" idx="2"/>
            </p:cNvCxnSpPr>
            <p:nvPr/>
          </p:nvCxnSpPr>
          <p:spPr>
            <a:xfrm flipV="1">
              <a:off x="5094051" y="5412057"/>
              <a:ext cx="7676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5327936" y="506295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284254" y="5144427"/>
              <a:ext cx="915306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then</a:t>
              </a:r>
              <a:endParaRPr kumimoji="1" lang="zh-CN" altLang="en-US" dirty="0"/>
            </a:p>
          </p:txBody>
        </p:sp>
        <p:cxnSp>
          <p:nvCxnSpPr>
            <p:cNvPr id="51" name="直线箭头连接符 50"/>
            <p:cNvCxnSpPr>
              <a:stCxn id="45" idx="6"/>
              <a:endCxn id="50" idx="2"/>
            </p:cNvCxnSpPr>
            <p:nvPr/>
          </p:nvCxnSpPr>
          <p:spPr>
            <a:xfrm>
              <a:off x="6571937" y="5412057"/>
              <a:ext cx="7123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753412" y="50629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n</a:t>
              </a:r>
              <a:endParaRPr kumimoji="1"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426979" y="5233639"/>
              <a:ext cx="624201" cy="37170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42277" y="5807219"/>
              <a:ext cx="118333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Start state</a:t>
              </a:r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72938" y="5884361"/>
              <a:ext cx="115608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Transition</a:t>
              </a:r>
              <a:endParaRPr kumimoji="1" lang="zh-CN" altLang="en-US" dirty="0"/>
            </a:p>
          </p:txBody>
        </p:sp>
        <p:cxnSp>
          <p:nvCxnSpPr>
            <p:cNvPr id="62" name="直线箭头连接符 61"/>
            <p:cNvCxnSpPr>
              <a:stCxn id="56" idx="0"/>
              <a:endCxn id="29" idx="4"/>
            </p:cNvCxnSpPr>
            <p:nvPr/>
          </p:nvCxnSpPr>
          <p:spPr>
            <a:xfrm flipV="1">
              <a:off x="2333946" y="5679688"/>
              <a:ext cx="22679" cy="1275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>
              <a:stCxn id="57" idx="0"/>
              <a:endCxn id="44" idx="2"/>
            </p:cNvCxnSpPr>
            <p:nvPr/>
          </p:nvCxnSpPr>
          <p:spPr>
            <a:xfrm flipV="1">
              <a:off x="4150981" y="5452506"/>
              <a:ext cx="51534" cy="4318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5081916" y="5928469"/>
              <a:ext cx="1507144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Intermediate </a:t>
              </a:r>
            </a:p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  <p:cxnSp>
          <p:nvCxnSpPr>
            <p:cNvPr id="71" name="直线箭头连接符 70"/>
            <p:cNvCxnSpPr>
              <a:stCxn id="70" idx="0"/>
              <a:endCxn id="39" idx="5"/>
            </p:cNvCxnSpPr>
            <p:nvPr/>
          </p:nvCxnSpPr>
          <p:spPr>
            <a:xfrm flipH="1" flipV="1">
              <a:off x="5004777" y="5601300"/>
              <a:ext cx="830711" cy="32716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7260989" y="5935639"/>
              <a:ext cx="702436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Final </a:t>
              </a:r>
            </a:p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  <p:cxnSp>
          <p:nvCxnSpPr>
            <p:cNvPr id="75" name="直线箭头连接符 74"/>
            <p:cNvCxnSpPr>
              <a:stCxn id="74" idx="0"/>
              <a:endCxn id="50" idx="4"/>
            </p:cNvCxnSpPr>
            <p:nvPr/>
          </p:nvCxnSpPr>
          <p:spPr>
            <a:xfrm flipV="1">
              <a:off x="7612207" y="5679686"/>
              <a:ext cx="129700" cy="25595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6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complex 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The Ground Rules 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customer</a:t>
            </a:r>
            <a:r>
              <a:rPr lang="en-US" altLang="zh-CN" dirty="0" smtClean="0">
                <a:solidFill>
                  <a:schemeClr val="accent5"/>
                </a:solidFill>
                <a:effectLst/>
              </a:rPr>
              <a:t> </a:t>
            </a:r>
            <a:r>
              <a:rPr lang="en-US" altLang="zh-CN" dirty="0" smtClean="0">
                <a:effectLst/>
              </a:rPr>
              <a:t>may decide to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pay.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customer</a:t>
            </a:r>
            <a:r>
              <a:rPr lang="en-US" altLang="zh-CN" dirty="0" smtClean="0">
                <a:effectLst/>
              </a:rPr>
              <a:t> may decide to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cancel.</a:t>
            </a:r>
            <a:r>
              <a:rPr lang="en-US" altLang="zh-CN" dirty="0" smtClean="0">
                <a:effectLst/>
              </a:rPr>
              <a:t>􏰆 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store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ship</a:t>
            </a:r>
            <a:r>
              <a:rPr lang="en-US" altLang="zh-CN" dirty="0" smtClean="0">
                <a:effectLst/>
              </a:rPr>
              <a:t> goods to the customer.	</a:t>
            </a:r>
            <a:endParaRPr lang="en-US" altLang="zh-CN" dirty="0"/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store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redeem</a:t>
            </a:r>
            <a:r>
              <a:rPr lang="en-US" altLang="zh-CN" dirty="0" smtClean="0">
                <a:effectLst/>
              </a:rPr>
              <a:t> the money.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bank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transfer</a:t>
            </a:r>
            <a:r>
              <a:rPr lang="en-US" altLang="zh-CN" dirty="0" smtClean="0">
                <a:effectLst/>
              </a:rPr>
              <a:t> the money by creating a new suitably encrypted money file and sending it to the store􏰆 </a:t>
            </a:r>
            <a:endParaRPr lang="en-US" altLang="zh-CN" dirty="0" smtClean="0"/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4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Finite automata representing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28" y="1690688"/>
            <a:ext cx="4579279" cy="1781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6" y="3471746"/>
            <a:ext cx="2259981" cy="228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92" y="3754243"/>
            <a:ext cx="2720742" cy="23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Enabling the automata to Ignore Action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7" y="1471960"/>
            <a:ext cx="7049119" cy="43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8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376</Words>
  <Application>Microsoft Macintosh PowerPoint</Application>
  <PresentationFormat>宽屏</PresentationFormat>
  <Paragraphs>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DengXian</vt:lpstr>
      <vt:lpstr>DengXian Light</vt:lpstr>
      <vt:lpstr>Arial</vt:lpstr>
      <vt:lpstr>Office 主题</vt:lpstr>
      <vt:lpstr>形式语言与自动机（一）</vt:lpstr>
      <vt:lpstr>课程主页</vt:lpstr>
      <vt:lpstr>课程目标</vt:lpstr>
      <vt:lpstr>考核方式</vt:lpstr>
      <vt:lpstr>PowerPoint 演示文稿</vt:lpstr>
      <vt:lpstr>Finite Automata</vt:lpstr>
      <vt:lpstr>A complex example</vt:lpstr>
      <vt:lpstr>Finite automata representing</vt:lpstr>
      <vt:lpstr>Enabling the automata to Ignore Action</vt:lpstr>
      <vt:lpstr>Product automaton</vt:lpstr>
      <vt:lpstr>Using the Product Automaton to Validate the Protocol </vt:lpstr>
      <vt:lpstr>Deterministic Finite Automata</vt:lpstr>
      <vt:lpstr>Simpler Notations for DFA </vt:lpstr>
      <vt:lpstr>Example</vt:lpstr>
      <vt:lpstr>The Language of a DFA </vt:lpstr>
      <vt:lpstr>Exercise </vt:lpstr>
      <vt:lpstr>Nondeterministic Finite Automata（NFA） </vt:lpstr>
      <vt:lpstr>Definition of Nondeterministic Finite Automata</vt:lpstr>
      <vt:lpstr>Example</vt:lpstr>
      <vt:lpstr>The Language of an NFA</vt:lpstr>
      <vt:lpstr>Equivalence of DFA and NFA</vt:lpstr>
      <vt:lpstr>Exercise </vt:lpstr>
      <vt:lpstr>Algorithm</vt:lpstr>
      <vt:lpstr>Non-deterministic finite automata with ε-transitions </vt:lpstr>
      <vt:lpstr>NFAεtoNFA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形式语言与自动机</dc:title>
  <dc:creator>Microsoft Office 用户</dc:creator>
  <cp:lastModifiedBy>Microsoft Office 用户</cp:lastModifiedBy>
  <cp:revision>226</cp:revision>
  <dcterms:created xsi:type="dcterms:W3CDTF">2019-09-16T05:47:47Z</dcterms:created>
  <dcterms:modified xsi:type="dcterms:W3CDTF">2019-09-16T07:41:38Z</dcterms:modified>
</cp:coreProperties>
</file>